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3.jpg" ContentType="image/jpeg"/>
  <Override PartName="/ppt/media/image8.jpg" ContentType="image/jpeg"/>
  <Override PartName="/ppt/media/image9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</p:sldIdLst>
  <p:sldSz cx="7531100" cy="5664200"/>
  <p:notesSz cx="7531100" cy="5664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5" d="100"/>
          <a:sy n="135" d="100"/>
        </p:scale>
        <p:origin x="84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2880" y="566928"/>
            <a:ext cx="2072640" cy="3840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" b="0" i="0">
                <a:solidFill>
                  <a:srgbClr val="85858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65760" y="1024128"/>
            <a:ext cx="170688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" b="0" i="0">
                <a:solidFill>
                  <a:srgbClr val="85858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" b="0" i="0">
                <a:solidFill>
                  <a:srgbClr val="85858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21920" y="420624"/>
            <a:ext cx="1060704" cy="1207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255776" y="420624"/>
            <a:ext cx="1060704" cy="1207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07" y="549310"/>
            <a:ext cx="1681718" cy="1190508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764426" y="721136"/>
            <a:ext cx="478155" cy="0"/>
          </a:xfrm>
          <a:custGeom>
            <a:avLst/>
            <a:gdLst/>
            <a:ahLst/>
            <a:cxnLst/>
            <a:rect l="l" t="t" r="r" b="b"/>
            <a:pathLst>
              <a:path w="478155">
                <a:moveTo>
                  <a:pt x="0" y="0"/>
                </a:moveTo>
                <a:lnTo>
                  <a:pt x="477865" y="0"/>
                </a:lnTo>
              </a:path>
            </a:pathLst>
          </a:custGeom>
          <a:ln w="2761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" b="0" i="0">
                <a:solidFill>
                  <a:srgbClr val="85858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3636" y="-34097"/>
            <a:ext cx="262255" cy="6699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" b="0" i="0">
                <a:solidFill>
                  <a:srgbClr val="85858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47053" y="554525"/>
            <a:ext cx="1498600" cy="8813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29056" y="1700784"/>
            <a:ext cx="780288" cy="91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21920" y="1700784"/>
            <a:ext cx="560832" cy="91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755648" y="1700784"/>
            <a:ext cx="560832" cy="91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7531100" cy="56483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941" y="0"/>
            <a:ext cx="7529217" cy="5664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4" name="Picture 13" descr="The image depicts a side profile of a prehistoric horned dinosaur, showcasing its anatomical orientation with labeled directional terms.&#10;&#10;AI-generated content may be incorrect.">
            <a:extLst>
              <a:ext uri="{FF2B5EF4-FFF2-40B4-BE49-F238E27FC236}">
                <a16:creationId xmlns:a16="http://schemas.microsoft.com/office/drawing/2014/main" id="{0B1ED3BD-7981-C3AF-2201-B144167D90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" b="-1"/>
          <a:stretch>
            <a:fillRect/>
          </a:stretch>
        </p:blipFill>
        <p:spPr>
          <a:xfrm>
            <a:off x="20" y="1058"/>
            <a:ext cx="7531080" cy="566314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9849" y="1252547"/>
            <a:ext cx="5340467" cy="3971405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48146" y="15076"/>
            <a:ext cx="2911475" cy="29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b="1" dirty="0">
                <a:solidFill>
                  <a:srgbClr val="000000"/>
                </a:solidFill>
                <a:latin typeface="Arial"/>
                <a:cs typeface="Arial"/>
              </a:rPr>
              <a:t>External</a:t>
            </a:r>
            <a:r>
              <a:rPr sz="1750" b="1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750" b="1" dirty="0">
                <a:solidFill>
                  <a:srgbClr val="000000"/>
                </a:solidFill>
                <a:latin typeface="Arial"/>
                <a:cs typeface="Arial"/>
              </a:rPr>
              <a:t>Bones</a:t>
            </a:r>
            <a:r>
              <a:rPr sz="1750" b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750" b="1" dirty="0">
                <a:solidFill>
                  <a:srgbClr val="000000"/>
                </a:solidFill>
                <a:latin typeface="Arial"/>
                <a:cs typeface="Arial"/>
              </a:rPr>
              <a:t>of</a:t>
            </a:r>
            <a:r>
              <a:rPr sz="1750" b="1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750" b="1" dirty="0">
                <a:solidFill>
                  <a:srgbClr val="000000"/>
                </a:solidFill>
                <a:latin typeface="Arial"/>
                <a:cs typeface="Arial"/>
              </a:rPr>
              <a:t>the</a:t>
            </a:r>
            <a:r>
              <a:rPr sz="1750" b="1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750" b="1" spc="-10" dirty="0">
                <a:solidFill>
                  <a:srgbClr val="000000"/>
                </a:solidFill>
                <a:latin typeface="Arial"/>
                <a:cs typeface="Arial"/>
              </a:rPr>
              <a:t>Skull</a:t>
            </a:r>
            <a:endParaRPr sz="17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33362" y="5052984"/>
            <a:ext cx="264668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z="1400" dirty="0">
                <a:latin typeface="Arial"/>
                <a:cs typeface="Arial"/>
              </a:rPr>
              <a:t>Copyright</a:t>
            </a:r>
            <a:r>
              <a:rPr sz="1400" spc="30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Scott</a:t>
            </a:r>
            <a:r>
              <a:rPr sz="1400" spc="254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Hartman,</a:t>
            </a:r>
            <a:r>
              <a:rPr sz="1400" spc="2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2012.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875" y="458041"/>
            <a:ext cx="3457575" cy="56769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 indent="1270">
              <a:lnSpc>
                <a:spcPct val="104600"/>
              </a:lnSpc>
              <a:spcBef>
                <a:spcPts val="40"/>
              </a:spcBef>
            </a:pPr>
            <a:r>
              <a:rPr sz="1150" dirty="0">
                <a:latin typeface="Arial"/>
                <a:cs typeface="Arial"/>
              </a:rPr>
              <a:t>Like</a:t>
            </a:r>
            <a:r>
              <a:rPr sz="1150" spc="32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other</a:t>
            </a:r>
            <a:r>
              <a:rPr sz="1150" spc="33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vertebrates,</a:t>
            </a:r>
            <a:r>
              <a:rPr sz="1150" spc="45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dinosaur</a:t>
            </a:r>
            <a:r>
              <a:rPr sz="1150" spc="42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skulls</a:t>
            </a:r>
            <a:r>
              <a:rPr sz="1150" spc="29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are</a:t>
            </a:r>
            <a:r>
              <a:rPr sz="1150" spc="295" dirty="0">
                <a:latin typeface="Arial"/>
                <a:cs typeface="Arial"/>
              </a:rPr>
              <a:t> </a:t>
            </a:r>
            <a:r>
              <a:rPr sz="1150" spc="-20" dirty="0">
                <a:latin typeface="Arial"/>
                <a:cs typeface="Arial"/>
              </a:rPr>
              <a:t>made </a:t>
            </a:r>
            <a:r>
              <a:rPr sz="1150" dirty="0">
                <a:latin typeface="Arial"/>
                <a:cs typeface="Arial"/>
              </a:rPr>
              <a:t>up</a:t>
            </a:r>
            <a:r>
              <a:rPr sz="1150" spc="18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of</a:t>
            </a:r>
            <a:r>
              <a:rPr sz="1150" spc="23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many</a:t>
            </a:r>
            <a:r>
              <a:rPr sz="1150" spc="24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bones</a:t>
            </a:r>
            <a:r>
              <a:rPr sz="1150" spc="27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joined</a:t>
            </a:r>
            <a:r>
              <a:rPr sz="1150" spc="29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together.</a:t>
            </a:r>
            <a:r>
              <a:rPr sz="1150" spc="34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Here</a:t>
            </a:r>
            <a:r>
              <a:rPr sz="1150" spc="22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are</a:t>
            </a:r>
            <a:r>
              <a:rPr sz="1150" spc="240" dirty="0">
                <a:latin typeface="Arial"/>
                <a:cs typeface="Arial"/>
              </a:rPr>
              <a:t> </a:t>
            </a:r>
            <a:r>
              <a:rPr sz="1150" spc="-25" dirty="0">
                <a:latin typeface="Arial"/>
                <a:cs typeface="Arial"/>
              </a:rPr>
              <a:t>the </a:t>
            </a:r>
            <a:r>
              <a:rPr sz="1150" dirty="0">
                <a:latin typeface="Arial"/>
                <a:cs typeface="Arial"/>
              </a:rPr>
              <a:t>ones</a:t>
            </a:r>
            <a:r>
              <a:rPr sz="1150" spc="25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that</a:t>
            </a:r>
            <a:r>
              <a:rPr sz="1150" spc="22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are</a:t>
            </a:r>
            <a:r>
              <a:rPr sz="1150" spc="229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visible</a:t>
            </a:r>
            <a:r>
              <a:rPr sz="1150" spc="25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in</a:t>
            </a:r>
            <a:r>
              <a:rPr sz="1150" spc="22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side</a:t>
            </a:r>
            <a:r>
              <a:rPr sz="1150" spc="225" dirty="0">
                <a:latin typeface="Arial"/>
                <a:cs typeface="Arial"/>
              </a:rPr>
              <a:t> </a:t>
            </a:r>
            <a:r>
              <a:rPr sz="1150" spc="-10" dirty="0">
                <a:latin typeface="Arial"/>
                <a:cs typeface="Arial"/>
              </a:rPr>
              <a:t>view.</a:t>
            </a:r>
            <a:endParaRPr sz="11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69170" y="934610"/>
            <a:ext cx="779145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-10" dirty="0">
                <a:latin typeface="Arial"/>
                <a:cs typeface="Arial"/>
              </a:rPr>
              <a:t>Postorbital</a:t>
            </a:r>
            <a:endParaRPr sz="11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89019" y="1148454"/>
            <a:ext cx="566420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-10" dirty="0">
                <a:latin typeface="Arial"/>
                <a:cs typeface="Arial"/>
              </a:rPr>
              <a:t>Parietal</a:t>
            </a:r>
            <a:endParaRPr sz="11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5805" y="2272668"/>
            <a:ext cx="763270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-10" dirty="0">
                <a:latin typeface="Arial"/>
                <a:cs typeface="Arial"/>
              </a:rPr>
              <a:t>Premaxilla</a:t>
            </a:r>
            <a:endParaRPr sz="11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58913" y="2223788"/>
            <a:ext cx="636905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-10" dirty="0">
                <a:latin typeface="Arial"/>
                <a:cs typeface="Arial"/>
              </a:rPr>
              <a:t>Occipital</a:t>
            </a:r>
            <a:endParaRPr sz="11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7941" y="1252547"/>
            <a:ext cx="5178634" cy="3971405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42039" y="-9362"/>
            <a:ext cx="1893570" cy="29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b="1" dirty="0">
                <a:solidFill>
                  <a:srgbClr val="000000"/>
                </a:solidFill>
                <a:latin typeface="Arial"/>
                <a:cs typeface="Arial"/>
              </a:rPr>
              <a:t>Holes</a:t>
            </a:r>
            <a:r>
              <a:rPr sz="1750" b="1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750" b="1" dirty="0">
                <a:solidFill>
                  <a:srgbClr val="000000"/>
                </a:solidFill>
                <a:latin typeface="Arial"/>
                <a:cs typeface="Arial"/>
              </a:rPr>
              <a:t>of</a:t>
            </a:r>
            <a:r>
              <a:rPr sz="1750" b="1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750" b="1" dirty="0">
                <a:solidFill>
                  <a:srgbClr val="000000"/>
                </a:solidFill>
                <a:latin typeface="Arial"/>
                <a:cs typeface="Arial"/>
              </a:rPr>
              <a:t>the</a:t>
            </a:r>
            <a:r>
              <a:rPr sz="1750" b="1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750" b="1" spc="-10" dirty="0">
                <a:solidFill>
                  <a:srgbClr val="000000"/>
                </a:solidFill>
                <a:latin typeface="Arial"/>
                <a:cs typeface="Arial"/>
              </a:rPr>
              <a:t>Skull</a:t>
            </a:r>
            <a:endParaRPr sz="17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33362" y="5052984"/>
            <a:ext cx="264668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z="1400" dirty="0">
                <a:latin typeface="Arial"/>
                <a:cs typeface="Arial"/>
              </a:rPr>
              <a:t>Copyright</a:t>
            </a:r>
            <a:r>
              <a:rPr sz="1400" spc="30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Scott</a:t>
            </a:r>
            <a:r>
              <a:rPr sz="1400" spc="254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Hartman,</a:t>
            </a:r>
            <a:r>
              <a:rPr sz="1400" spc="2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2012.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9475" y="433601"/>
            <a:ext cx="3903979" cy="56769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 indent="1270" algn="just">
              <a:lnSpc>
                <a:spcPct val="104600"/>
              </a:lnSpc>
              <a:spcBef>
                <a:spcPts val="40"/>
              </a:spcBef>
            </a:pPr>
            <a:r>
              <a:rPr sz="1150" dirty="0">
                <a:latin typeface="Arial"/>
                <a:cs typeface="Arial"/>
              </a:rPr>
              <a:t>Dinosaur</a:t>
            </a:r>
            <a:r>
              <a:rPr sz="1150" spc="35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skulls</a:t>
            </a:r>
            <a:r>
              <a:rPr sz="1150" spc="27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had</a:t>
            </a:r>
            <a:r>
              <a:rPr sz="1150" spc="24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a</a:t>
            </a:r>
            <a:r>
              <a:rPr sz="1150" spc="23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variety</a:t>
            </a:r>
            <a:r>
              <a:rPr sz="1150" spc="33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of</a:t>
            </a:r>
            <a:r>
              <a:rPr sz="1150" spc="229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holes</a:t>
            </a:r>
            <a:r>
              <a:rPr sz="1150" spc="27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and</a:t>
            </a:r>
            <a:r>
              <a:rPr sz="1150" spc="254" dirty="0">
                <a:latin typeface="Arial"/>
                <a:cs typeface="Arial"/>
              </a:rPr>
              <a:t> </a:t>
            </a:r>
            <a:r>
              <a:rPr sz="1150" spc="-10" dirty="0">
                <a:latin typeface="Arial"/>
                <a:cs typeface="Arial"/>
              </a:rPr>
              <a:t>depressions </a:t>
            </a:r>
            <a:r>
              <a:rPr sz="1150" dirty="0">
                <a:latin typeface="Arial"/>
                <a:cs typeface="Arial"/>
              </a:rPr>
              <a:t>in</a:t>
            </a:r>
            <a:r>
              <a:rPr sz="1150" spc="22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them.</a:t>
            </a:r>
            <a:r>
              <a:rPr sz="1150" spc="26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In</a:t>
            </a:r>
            <a:r>
              <a:rPr sz="1150" spc="19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anatomical</a:t>
            </a:r>
            <a:r>
              <a:rPr sz="1150" spc="31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terms</a:t>
            </a:r>
            <a:r>
              <a:rPr sz="1150" spc="254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a</a:t>
            </a:r>
            <a:r>
              <a:rPr sz="1150" spc="20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"major"</a:t>
            </a:r>
            <a:r>
              <a:rPr sz="1150" spc="28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hole</a:t>
            </a:r>
            <a:r>
              <a:rPr sz="1150" spc="21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(a</a:t>
            </a:r>
            <a:r>
              <a:rPr sz="1150" spc="204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big</a:t>
            </a:r>
            <a:r>
              <a:rPr sz="1150" spc="220" dirty="0">
                <a:latin typeface="Arial"/>
                <a:cs typeface="Arial"/>
              </a:rPr>
              <a:t> </a:t>
            </a:r>
            <a:r>
              <a:rPr sz="1150" spc="-20" dirty="0">
                <a:latin typeface="Arial"/>
                <a:cs typeface="Arial"/>
              </a:rPr>
              <a:t>one) </a:t>
            </a:r>
            <a:r>
              <a:rPr sz="1150" dirty="0">
                <a:latin typeface="Arial"/>
                <a:cs typeface="Arial"/>
              </a:rPr>
              <a:t>is</a:t>
            </a:r>
            <a:r>
              <a:rPr sz="1150" spc="229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called</a:t>
            </a:r>
            <a:r>
              <a:rPr sz="1150" spc="27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a</a:t>
            </a:r>
            <a:r>
              <a:rPr sz="1150" spc="21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fenestra,</a:t>
            </a:r>
            <a:r>
              <a:rPr sz="1150" spc="29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while</a:t>
            </a:r>
            <a:r>
              <a:rPr sz="1150" spc="26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a</a:t>
            </a:r>
            <a:r>
              <a:rPr sz="1150" spc="27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depression</a:t>
            </a:r>
            <a:r>
              <a:rPr sz="1150" spc="37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is</a:t>
            </a:r>
            <a:r>
              <a:rPr sz="1150" spc="229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called</a:t>
            </a:r>
            <a:r>
              <a:rPr sz="1150" spc="280" dirty="0">
                <a:latin typeface="Arial"/>
                <a:cs typeface="Arial"/>
              </a:rPr>
              <a:t> </a:t>
            </a:r>
            <a:r>
              <a:rPr sz="1150" spc="-50" dirty="0">
                <a:latin typeface="Arial"/>
                <a:cs typeface="Arial"/>
              </a:rPr>
              <a:t>a</a:t>
            </a:r>
            <a:endParaRPr sz="11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8666" y="983488"/>
            <a:ext cx="446405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-10" dirty="0">
                <a:latin typeface="Arial"/>
                <a:cs typeface="Arial"/>
              </a:rPr>
              <a:t>fossa.</a:t>
            </a:r>
            <a:endParaRPr sz="11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85287" y="1247994"/>
            <a:ext cx="8077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Arial"/>
                <a:cs typeface="Arial"/>
              </a:rPr>
              <a:t>Antorbital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35418" y="1416015"/>
            <a:ext cx="103505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9230" marR="5080" indent="-177165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Arial"/>
                <a:cs typeface="Arial"/>
              </a:rPr>
              <a:t>Promaxillary fenestra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13082" y="1034149"/>
            <a:ext cx="85090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12725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Arial"/>
                <a:cs typeface="Arial"/>
              </a:rPr>
              <a:t>Orbit </a:t>
            </a:r>
            <a:r>
              <a:rPr sz="1400" dirty="0">
                <a:latin typeface="Arial"/>
                <a:cs typeface="Arial"/>
              </a:rPr>
              <a:t>(eye</a:t>
            </a:r>
            <a:r>
              <a:rPr sz="1400" spc="16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hole)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Superior</a:t>
            </a:r>
            <a:r>
              <a:rPr spc="285" dirty="0"/>
              <a:t> </a:t>
            </a:r>
            <a:r>
              <a:rPr spc="-10" dirty="0"/>
              <a:t>temporal </a:t>
            </a:r>
            <a:r>
              <a:rPr dirty="0"/>
              <a:t>fenestra</a:t>
            </a:r>
            <a:r>
              <a:rPr spc="270" dirty="0"/>
              <a:t> </a:t>
            </a:r>
            <a:r>
              <a:rPr spc="-20" dirty="0"/>
              <a:t>(not </a:t>
            </a:r>
            <a:r>
              <a:rPr dirty="0"/>
              <a:t>visible</a:t>
            </a:r>
            <a:r>
              <a:rPr spc="240" dirty="0"/>
              <a:t> </a:t>
            </a:r>
            <a:r>
              <a:rPr dirty="0"/>
              <a:t>from</a:t>
            </a:r>
            <a:r>
              <a:rPr spc="170" dirty="0"/>
              <a:t> </a:t>
            </a:r>
            <a:r>
              <a:rPr spc="-25" dirty="0"/>
              <a:t>the </a:t>
            </a:r>
            <a:r>
              <a:rPr spc="-10" dirty="0"/>
              <a:t>side)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81015" y="2213351"/>
            <a:ext cx="95504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1717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Arial"/>
                <a:cs typeface="Arial"/>
              </a:rPr>
              <a:t>Nares </a:t>
            </a:r>
            <a:r>
              <a:rPr sz="1400" dirty="0">
                <a:latin typeface="Arial"/>
                <a:cs typeface="Arial"/>
              </a:rPr>
              <a:t>(nose</a:t>
            </a:r>
            <a:r>
              <a:rPr sz="1400" spc="19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hole)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91837" y="1843705"/>
            <a:ext cx="1694180" cy="667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10285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Arial"/>
                <a:cs typeface="Arial"/>
              </a:rPr>
              <a:t>Inferior</a:t>
            </a:r>
            <a:endParaRPr sz="1400">
              <a:latin typeface="Arial"/>
              <a:cs typeface="Arial"/>
            </a:endParaRPr>
          </a:p>
          <a:p>
            <a:pPr marR="5080" algn="r">
              <a:lnSpc>
                <a:spcPts val="1660"/>
              </a:lnSpc>
              <a:spcBef>
                <a:spcPts val="55"/>
              </a:spcBef>
            </a:pPr>
            <a:r>
              <a:rPr sz="1400" spc="65" dirty="0">
                <a:latin typeface="Arial"/>
                <a:cs typeface="Arial"/>
              </a:rPr>
              <a:t>=::===;::�temporal</a:t>
            </a:r>
            <a:endParaRPr sz="1400">
              <a:latin typeface="Arial"/>
              <a:cs typeface="Arial"/>
            </a:endParaRPr>
          </a:p>
          <a:p>
            <a:pPr marR="59055" algn="r">
              <a:lnSpc>
                <a:spcPts val="1660"/>
              </a:lnSpc>
            </a:pPr>
            <a:r>
              <a:rPr sz="1400" spc="-10" dirty="0">
                <a:latin typeface="Arial"/>
                <a:cs typeface="Arial"/>
              </a:rPr>
              <a:t>fenestra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80372" y="3545299"/>
            <a:ext cx="459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Arial"/>
                <a:cs typeface="Arial"/>
              </a:rPr>
              <a:t>fossa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65872" y="4507601"/>
            <a:ext cx="6819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Arial"/>
                <a:cs typeface="Arial"/>
              </a:rPr>
              <a:t>fenestra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2335" y="668976"/>
            <a:ext cx="7061834" cy="4591050"/>
            <a:chOff x="192335" y="668976"/>
            <a:chExt cx="7061834" cy="45910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2335" y="668976"/>
              <a:ext cx="7061445" cy="459101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09806" y="3243974"/>
              <a:ext cx="1611951" cy="2003794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20840" y="53507"/>
            <a:ext cx="388492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Dinosaur</a:t>
            </a:r>
            <a:r>
              <a:rPr sz="1400" b="1" spc="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osteology</a:t>
            </a:r>
            <a:r>
              <a:rPr sz="1400" b="1" spc="1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primer</a:t>
            </a:r>
            <a:r>
              <a:rPr sz="1400" b="1" spc="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(learn</a:t>
            </a:r>
            <a:r>
              <a:rPr sz="1400" b="1" spc="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the</a:t>
            </a:r>
            <a:r>
              <a:rPr sz="1400" b="1" spc="1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bones!)</a:t>
            </a:r>
            <a:endParaRPr sz="1400">
              <a:latin typeface="Arial"/>
              <a:cs typeface="Arial"/>
            </a:endParaRPr>
          </a:p>
          <a:p>
            <a:pPr marL="1078230">
              <a:lnSpc>
                <a:spcPct val="100000"/>
              </a:lnSpc>
              <a:spcBef>
                <a:spcPts val="720"/>
              </a:spcBef>
            </a:pPr>
            <a:r>
              <a:rPr sz="1000" spc="-10" dirty="0">
                <a:latin typeface="Arial"/>
                <a:cs typeface="Arial"/>
              </a:rPr>
              <a:t>Cervical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46855" y="510675"/>
            <a:ext cx="60642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latin typeface="Arial"/>
                <a:cs typeface="Arial"/>
              </a:rPr>
              <a:t>Vertebrae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50450" y="547329"/>
            <a:ext cx="426084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latin typeface="Arial"/>
                <a:cs typeface="Arial"/>
              </a:rPr>
              <a:t>Dorsal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05350" y="480129"/>
            <a:ext cx="41148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latin typeface="Arial"/>
                <a:cs typeface="Arial"/>
              </a:rPr>
              <a:t>Sacral</a:t>
            </a:r>
            <a:endParaRPr sz="1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72427" y="638966"/>
            <a:ext cx="45275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latin typeface="Arial"/>
                <a:cs typeface="Arial"/>
              </a:rPr>
              <a:t>Caudal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2241" y="2346469"/>
            <a:ext cx="75438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15"/>
              </a:lnSpc>
              <a:spcBef>
                <a:spcPts val="100"/>
              </a:spcBef>
              <a:tabLst>
                <a:tab pos="702945" algn="l"/>
              </a:tabLst>
            </a:pPr>
            <a:r>
              <a:rPr sz="1000" spc="-10" dirty="0">
                <a:latin typeface="Arial"/>
                <a:cs typeface="Arial"/>
              </a:rPr>
              <a:t>Mandible</a:t>
            </a:r>
            <a:r>
              <a:rPr sz="1000" dirty="0">
                <a:latin typeface="Arial"/>
                <a:cs typeface="Arial"/>
              </a:rPr>
              <a:t>	</a:t>
            </a:r>
            <a:r>
              <a:rPr sz="1000" spc="-50" dirty="0">
                <a:solidFill>
                  <a:srgbClr val="B5B5B5"/>
                </a:solidFill>
                <a:latin typeface="Arial"/>
                <a:cs typeface="Arial"/>
              </a:rPr>
              <a:t>/</a:t>
            </a:r>
            <a:endParaRPr sz="1000">
              <a:latin typeface="Arial"/>
              <a:cs typeface="Arial"/>
            </a:endParaRPr>
          </a:p>
          <a:p>
            <a:pPr marL="603250">
              <a:lnSpc>
                <a:spcPts val="1155"/>
              </a:lnSpc>
            </a:pPr>
            <a:r>
              <a:rPr sz="1150" i="1" spc="-50" dirty="0">
                <a:solidFill>
                  <a:srgbClr val="B5B5B5"/>
                </a:solidFill>
                <a:latin typeface="Times New Roman"/>
                <a:cs typeface="Times New Roman"/>
              </a:rPr>
              <a:t>I</a:t>
            </a:r>
            <a:endParaRPr sz="1150">
              <a:latin typeface="Times New Roman"/>
              <a:cs typeface="Times New Roman"/>
            </a:endParaRPr>
          </a:p>
          <a:p>
            <a:pPr marL="488315">
              <a:lnSpc>
                <a:spcPts val="1320"/>
              </a:lnSpc>
            </a:pPr>
            <a:r>
              <a:rPr sz="1300" i="1" spc="-50" dirty="0">
                <a:solidFill>
                  <a:srgbClr val="B5B5B5"/>
                </a:solidFill>
                <a:latin typeface="Times New Roman"/>
                <a:cs typeface="Times New Roman"/>
              </a:rPr>
              <a:t>I</a:t>
            </a:r>
            <a:endParaRPr sz="1300">
              <a:latin typeface="Times New Roman"/>
              <a:cs typeface="Times New Roman"/>
            </a:endParaRPr>
          </a:p>
          <a:p>
            <a:pPr marL="383540">
              <a:lnSpc>
                <a:spcPts val="1215"/>
              </a:lnSpc>
            </a:pPr>
            <a:r>
              <a:rPr sz="1100" i="1" spc="-50" dirty="0">
                <a:solidFill>
                  <a:srgbClr val="B5B5B5"/>
                </a:solidFill>
                <a:latin typeface="Times New Roman"/>
                <a:cs typeface="Times New Roman"/>
              </a:rPr>
              <a:t>I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04655" y="2346469"/>
            <a:ext cx="1276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0" dirty="0">
                <a:latin typeface="Arial"/>
                <a:cs typeface="Arial"/>
              </a:rPr>
              <a:t>G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041599" y="2435815"/>
            <a:ext cx="80645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i="1" spc="-50" dirty="0">
                <a:solidFill>
                  <a:srgbClr val="B5B5B5"/>
                </a:solidFill>
                <a:latin typeface="Times New Roman"/>
                <a:cs typeface="Times New Roman"/>
              </a:rPr>
              <a:t>I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50210" y="2621889"/>
            <a:ext cx="85090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i="1" spc="-50" dirty="0">
                <a:solidFill>
                  <a:srgbClr val="B5B5B5"/>
                </a:solidFill>
                <a:latin typeface="Times New Roman"/>
                <a:cs typeface="Times New Roman"/>
              </a:rPr>
              <a:t>I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67581" y="2817635"/>
            <a:ext cx="80645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i="1" spc="-50" dirty="0">
                <a:solidFill>
                  <a:srgbClr val="B5B5B5"/>
                </a:solidFill>
                <a:latin typeface="Times New Roman"/>
                <a:cs typeface="Times New Roman"/>
              </a:rPr>
              <a:t>I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3098" y="3885969"/>
            <a:ext cx="48768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latin typeface="Arial"/>
                <a:cs typeface="Arial"/>
              </a:rPr>
              <a:t>Furcula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52988" y="4237245"/>
            <a:ext cx="3054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latin typeface="Arial"/>
                <a:cs typeface="Arial"/>
              </a:rPr>
              <a:t>Ulna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05806" y="4576301"/>
            <a:ext cx="43053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latin typeface="Arial"/>
                <a:cs typeface="Arial"/>
              </a:rPr>
              <a:t>Sternu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15823" y="4939794"/>
            <a:ext cx="42672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latin typeface="Arial"/>
                <a:cs typeface="Arial"/>
              </a:rPr>
              <a:t>Manus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348676" y="2071558"/>
            <a:ext cx="41529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latin typeface="Arial"/>
                <a:cs typeface="Arial"/>
              </a:rPr>
              <a:t>Femur</a:t>
            </a:r>
            <a:endParaRPr sz="1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101900" y="2216650"/>
            <a:ext cx="620395" cy="224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950" spc="-52" baseline="-27777" dirty="0">
                <a:solidFill>
                  <a:srgbClr val="B5B5B5"/>
                </a:solidFill>
                <a:latin typeface="Arial"/>
                <a:cs typeface="Arial"/>
              </a:rPr>
              <a:t>......</a:t>
            </a:r>
            <a:r>
              <a:rPr sz="1000" spc="-35" dirty="0">
                <a:latin typeface="Arial"/>
                <a:cs typeface="Arial"/>
              </a:rPr>
              <a:t>Fibula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295392" y="2384142"/>
            <a:ext cx="6616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200" spc="-140" dirty="0">
                <a:solidFill>
                  <a:srgbClr val="B5B5B5"/>
                </a:solidFill>
                <a:latin typeface="Times New Roman"/>
                <a:cs typeface="Times New Roman"/>
              </a:rPr>
              <a:t>........</a:t>
            </a:r>
            <a:r>
              <a:rPr sz="1200" spc="114" dirty="0">
                <a:solidFill>
                  <a:srgbClr val="B5B5B5"/>
                </a:solidFill>
                <a:latin typeface="Times New Roman"/>
                <a:cs typeface="Times New Roman"/>
              </a:rPr>
              <a:t> </a:t>
            </a:r>
            <a:r>
              <a:rPr sz="1875" spc="-217" baseline="-35555" dirty="0">
                <a:solidFill>
                  <a:srgbClr val="B5B5B5"/>
                </a:solidFill>
                <a:latin typeface="Times New Roman"/>
                <a:cs typeface="Times New Roman"/>
              </a:rPr>
              <a:t>........</a:t>
            </a:r>
            <a:r>
              <a:rPr sz="1875" spc="97" baseline="-35555" dirty="0">
                <a:solidFill>
                  <a:srgbClr val="B5B5B5"/>
                </a:solidFill>
                <a:latin typeface="Times New Roman"/>
                <a:cs typeface="Times New Roman"/>
              </a:rPr>
              <a:t> </a:t>
            </a:r>
            <a:r>
              <a:rPr sz="2100" spc="-232" baseline="-59523" dirty="0">
                <a:solidFill>
                  <a:srgbClr val="B5B5B5"/>
                </a:solidFill>
                <a:latin typeface="Arial"/>
                <a:cs typeface="Arial"/>
              </a:rPr>
              <a:t>......</a:t>
            </a:r>
            <a:endParaRPr sz="2100" baseline="-59523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959760" y="2700289"/>
            <a:ext cx="1581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25" dirty="0">
                <a:solidFill>
                  <a:srgbClr val="B5B5B5"/>
                </a:solidFill>
                <a:latin typeface="Times New Roman"/>
                <a:cs typeface="Times New Roman"/>
              </a:rPr>
              <a:t>.......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886961" y="2822217"/>
            <a:ext cx="236854" cy="567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250" spc="50" dirty="0">
                <a:solidFill>
                  <a:srgbClr val="B5B5B5"/>
                </a:solidFill>
                <a:latin typeface="Arial"/>
                <a:cs typeface="Arial"/>
              </a:rPr>
              <a:t>'</a:t>
            </a:r>
            <a:r>
              <a:rPr sz="5325" spc="75" baseline="-28169" dirty="0">
                <a:solidFill>
                  <a:srgbClr val="B5B5B5"/>
                </a:solidFill>
                <a:latin typeface="Arial"/>
                <a:cs typeface="Arial"/>
              </a:rPr>
              <a:t>'</a:t>
            </a:r>
            <a:endParaRPr sz="5325" baseline="-28169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13197" y="3199710"/>
            <a:ext cx="365760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800" spc="70" dirty="0">
                <a:solidFill>
                  <a:srgbClr val="B5B5B5"/>
                </a:solidFill>
                <a:latin typeface="Arial"/>
                <a:cs typeface="Arial"/>
              </a:rPr>
              <a:t>'</a:t>
            </a:r>
            <a:r>
              <a:rPr sz="3800" spc="-220" dirty="0">
                <a:solidFill>
                  <a:srgbClr val="B5B5B5"/>
                </a:solidFill>
                <a:latin typeface="Arial"/>
                <a:cs typeface="Arial"/>
              </a:rPr>
              <a:t> </a:t>
            </a:r>
            <a:r>
              <a:rPr sz="4575" baseline="-12750" dirty="0">
                <a:solidFill>
                  <a:srgbClr val="B5B5B5"/>
                </a:solidFill>
                <a:latin typeface="Arial"/>
                <a:cs typeface="Arial"/>
              </a:rPr>
              <a:t>'</a:t>
            </a:r>
            <a:endParaRPr sz="4575" baseline="-127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456257" y="3500331"/>
            <a:ext cx="501015" cy="567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550" spc="65" dirty="0">
                <a:solidFill>
                  <a:srgbClr val="B5B5B5"/>
                </a:solidFill>
                <a:latin typeface="Arial"/>
                <a:cs typeface="Arial"/>
              </a:rPr>
              <a:t>'</a:t>
            </a:r>
            <a:r>
              <a:rPr sz="3550" spc="-225" dirty="0">
                <a:solidFill>
                  <a:srgbClr val="B5B5B5"/>
                </a:solidFill>
                <a:latin typeface="Arial"/>
                <a:cs typeface="Arial"/>
              </a:rPr>
              <a:t> </a:t>
            </a:r>
            <a:r>
              <a:rPr sz="4575" spc="75" baseline="-18214" dirty="0">
                <a:solidFill>
                  <a:srgbClr val="B5B5B5"/>
                </a:solidFill>
                <a:latin typeface="Arial"/>
                <a:cs typeface="Arial"/>
              </a:rPr>
              <a:t>'</a:t>
            </a:r>
            <a:r>
              <a:rPr sz="4575" spc="-600" baseline="-18214" dirty="0">
                <a:solidFill>
                  <a:srgbClr val="B5B5B5"/>
                </a:solidFill>
                <a:latin typeface="Arial"/>
                <a:cs typeface="Arial"/>
              </a:rPr>
              <a:t> </a:t>
            </a:r>
            <a:r>
              <a:rPr sz="5325" spc="7" baseline="-37558" dirty="0">
                <a:solidFill>
                  <a:srgbClr val="B5B5B5"/>
                </a:solidFill>
                <a:latin typeface="Arial"/>
                <a:cs typeface="Arial"/>
              </a:rPr>
              <a:t>'</a:t>
            </a:r>
            <a:endParaRPr sz="5325" baseline="-37558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990570" y="3965643"/>
            <a:ext cx="114935" cy="537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350" spc="10" dirty="0">
                <a:solidFill>
                  <a:srgbClr val="B5B5B5"/>
                </a:solidFill>
                <a:latin typeface="Arial"/>
                <a:cs typeface="Arial"/>
              </a:rPr>
              <a:t>'</a:t>
            </a:r>
            <a:endParaRPr sz="33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130029" y="4133644"/>
            <a:ext cx="962025" cy="8559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ts val="3535"/>
              </a:lnSpc>
              <a:spcBef>
                <a:spcPts val="105"/>
              </a:spcBef>
            </a:pPr>
            <a:r>
              <a:rPr sz="5025" spc="89" baseline="2487" dirty="0">
                <a:solidFill>
                  <a:srgbClr val="B5B5B5"/>
                </a:solidFill>
                <a:latin typeface="Arial"/>
                <a:cs typeface="Arial"/>
              </a:rPr>
              <a:t>'</a:t>
            </a:r>
            <a:r>
              <a:rPr sz="5025" spc="-172" baseline="2487" dirty="0">
                <a:solidFill>
                  <a:srgbClr val="B5B5B5"/>
                </a:solidFill>
                <a:latin typeface="Arial"/>
                <a:cs typeface="Arial"/>
              </a:rPr>
              <a:t> </a:t>
            </a:r>
            <a:r>
              <a:rPr sz="3750" baseline="-10000" dirty="0">
                <a:solidFill>
                  <a:srgbClr val="B5B5B5"/>
                </a:solidFill>
                <a:latin typeface="Arial"/>
                <a:cs typeface="Arial"/>
              </a:rPr>
              <a:t>'</a:t>
            </a:r>
            <a:r>
              <a:rPr sz="1000" dirty="0">
                <a:latin typeface="Arial"/>
                <a:cs typeface="Arial"/>
              </a:rPr>
              <a:t>Pha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anges</a:t>
            </a:r>
            <a:endParaRPr sz="1000">
              <a:latin typeface="Arial"/>
              <a:cs typeface="Arial"/>
            </a:endParaRPr>
          </a:p>
          <a:p>
            <a:pPr marL="489584">
              <a:lnSpc>
                <a:spcPts val="2995"/>
              </a:lnSpc>
            </a:pPr>
            <a:r>
              <a:rPr sz="2900" dirty="0">
                <a:solidFill>
                  <a:srgbClr val="B5B5B5"/>
                </a:solidFill>
                <a:latin typeface="Arial"/>
                <a:cs typeface="Arial"/>
              </a:rPr>
              <a:t>'</a:t>
            </a:r>
            <a:r>
              <a:rPr sz="2900" spc="-240" dirty="0">
                <a:solidFill>
                  <a:srgbClr val="B5B5B5"/>
                </a:solidFill>
                <a:latin typeface="Arial"/>
                <a:cs typeface="Arial"/>
              </a:rPr>
              <a:t> </a:t>
            </a:r>
            <a:r>
              <a:rPr sz="4350" spc="-75" baseline="-22030" dirty="0">
                <a:solidFill>
                  <a:srgbClr val="B5B5B5"/>
                </a:solidFill>
                <a:latin typeface="Arial"/>
                <a:cs typeface="Arial"/>
              </a:rPr>
              <a:t>'</a:t>
            </a:r>
            <a:endParaRPr sz="4350" baseline="-2203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923117" y="4809975"/>
            <a:ext cx="91440" cy="407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500" spc="-50" dirty="0">
                <a:solidFill>
                  <a:srgbClr val="B5B5B5"/>
                </a:solidFill>
                <a:latin typeface="Arial"/>
                <a:cs typeface="Arial"/>
              </a:rPr>
              <a:t>'</a:t>
            </a:r>
            <a:endParaRPr sz="25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117536" y="2782762"/>
            <a:ext cx="5435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100" spc="-114" dirty="0">
                <a:solidFill>
                  <a:srgbClr val="B5B5B5"/>
                </a:solidFill>
                <a:latin typeface="Times New Roman"/>
                <a:cs typeface="Times New Roman"/>
              </a:rPr>
              <a:t>.......</a:t>
            </a:r>
            <a:r>
              <a:rPr sz="1100" spc="105" dirty="0">
                <a:solidFill>
                  <a:srgbClr val="B5B5B5"/>
                </a:solidFill>
                <a:latin typeface="Times New Roman"/>
                <a:cs typeface="Times New Roman"/>
              </a:rPr>
              <a:t> </a:t>
            </a:r>
            <a:r>
              <a:rPr sz="1650" spc="-187" baseline="-30303" dirty="0">
                <a:solidFill>
                  <a:srgbClr val="B5B5B5"/>
                </a:solidFill>
                <a:latin typeface="Times New Roman"/>
                <a:cs typeface="Times New Roman"/>
              </a:rPr>
              <a:t>......</a:t>
            </a:r>
            <a:r>
              <a:rPr sz="1650" spc="89" baseline="-30303" dirty="0">
                <a:solidFill>
                  <a:srgbClr val="B5B5B5"/>
                </a:solidFill>
                <a:latin typeface="Times New Roman"/>
                <a:cs typeface="Times New Roman"/>
              </a:rPr>
              <a:t> </a:t>
            </a:r>
            <a:r>
              <a:rPr sz="1650" spc="-165" baseline="-60606" dirty="0">
                <a:solidFill>
                  <a:srgbClr val="B5B5B5"/>
                </a:solidFill>
                <a:latin typeface="Arial"/>
                <a:cs typeface="Arial"/>
              </a:rPr>
              <a:t>......</a:t>
            </a:r>
            <a:endParaRPr sz="1650" baseline="-60606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636535" y="3011854"/>
            <a:ext cx="3435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100" spc="-125" dirty="0">
                <a:solidFill>
                  <a:srgbClr val="B5B5B5"/>
                </a:solidFill>
                <a:latin typeface="Times New Roman"/>
                <a:cs typeface="Times New Roman"/>
              </a:rPr>
              <a:t>......</a:t>
            </a:r>
            <a:r>
              <a:rPr sz="1100" spc="95" dirty="0">
                <a:solidFill>
                  <a:srgbClr val="B5B5B5"/>
                </a:solidFill>
                <a:latin typeface="Times New Roman"/>
                <a:cs typeface="Times New Roman"/>
              </a:rPr>
              <a:t> </a:t>
            </a:r>
            <a:r>
              <a:rPr sz="1650" spc="-135" baseline="-27777" dirty="0">
                <a:solidFill>
                  <a:srgbClr val="B5B5B5"/>
                </a:solidFill>
                <a:latin typeface="Arial"/>
                <a:cs typeface="Arial"/>
              </a:rPr>
              <a:t>.....</a:t>
            </a:r>
            <a:endParaRPr sz="1650" baseline="-27777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421656" y="3302548"/>
            <a:ext cx="463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latin typeface="Arial"/>
                <a:cs typeface="Arial"/>
              </a:rPr>
              <a:t>Tarsals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545809" y="5104741"/>
            <a:ext cx="35115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latin typeface="Arial"/>
                <a:cs typeface="Arial"/>
              </a:rPr>
              <a:t>Ungu</a:t>
            </a:r>
            <a:endParaRPr sz="10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534233" y="5394925"/>
            <a:ext cx="194627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20" dirty="0">
                <a:latin typeface="Arial"/>
                <a:cs typeface="Arial"/>
              </a:rPr>
              <a:t>Copyright</a:t>
            </a:r>
            <a:r>
              <a:rPr sz="1000" spc="190" dirty="0">
                <a:latin typeface="Arial"/>
                <a:cs typeface="Arial"/>
              </a:rPr>
              <a:t> </a:t>
            </a:r>
            <a:r>
              <a:rPr sz="1000" spc="20" dirty="0">
                <a:latin typeface="Arial"/>
                <a:cs typeface="Arial"/>
              </a:rPr>
              <a:t>Scott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spc="20" dirty="0">
                <a:latin typeface="Arial"/>
                <a:cs typeface="Arial"/>
              </a:rPr>
              <a:t>Hartman,</a:t>
            </a:r>
            <a:r>
              <a:rPr sz="1000" spc="20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2013.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941" y="0"/>
            <a:ext cx="7529217" cy="5664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The image depicts various anatomical muscle structures and their locations in the human body.&#10;&#10;AI-generated content may be incorrect.">
            <a:extLst>
              <a:ext uri="{FF2B5EF4-FFF2-40B4-BE49-F238E27FC236}">
                <a16:creationId xmlns:a16="http://schemas.microsoft.com/office/drawing/2014/main" id="{5C56D035-EB2D-3B26-C846-CD1D4A26C4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" b="-1"/>
          <a:stretch>
            <a:fillRect/>
          </a:stretch>
        </p:blipFill>
        <p:spPr>
          <a:xfrm>
            <a:off x="20" y="1058"/>
            <a:ext cx="7531080" cy="5663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280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941" y="0"/>
            <a:ext cx="7529217" cy="5664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The diagram illustrates the anatomical locations of various deep muscles in the human body, including the temporalis, gluteal, and pterygoideus muscles, among others.&#10;&#10;AI-generated content may be incorrect.">
            <a:extLst>
              <a:ext uri="{FF2B5EF4-FFF2-40B4-BE49-F238E27FC236}">
                <a16:creationId xmlns:a16="http://schemas.microsoft.com/office/drawing/2014/main" id="{B3247EA3-14C4-ADAA-320C-21371A9A74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" b="-1"/>
          <a:stretch>
            <a:fillRect/>
          </a:stretch>
        </p:blipFill>
        <p:spPr>
          <a:xfrm>
            <a:off x="20" y="1058"/>
            <a:ext cx="7531080" cy="5663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420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179</Words>
  <Application>Microsoft Office PowerPoint</Application>
  <PresentationFormat>Custom</PresentationFormat>
  <Paragraphs>55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Times New Roman</vt:lpstr>
      <vt:lpstr>Office Theme</vt:lpstr>
      <vt:lpstr>PowerPoint Presentation</vt:lpstr>
      <vt:lpstr>PowerPoint Presentation</vt:lpstr>
      <vt:lpstr>External Bones of the Skull</vt:lpstr>
      <vt:lpstr>Holes of the Skull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Scott Hartman</cp:lastModifiedBy>
  <cp:revision>1</cp:revision>
  <dcterms:created xsi:type="dcterms:W3CDTF">2026-07-21T22:18:58Z</dcterms:created>
  <dcterms:modified xsi:type="dcterms:W3CDTF">2026-07-21T22:22:29Z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2026-07-21T00:00:00Z</vt:filetime>
  </property>
  <property fmtid="{D5CDD505-2E9C-101B-9397-08002B2CF9AE}" pid="3" name="Creator">
    <vt:lpwstr>Adobe Acrobat 26.1</vt:lpwstr>
  </property>
  <property fmtid="{D5CDD505-2E9C-101B-9397-08002B2CF9AE}" pid="4" name="LastSaved">
    <vt:filetime>2026-07-21T00:00:00Z</vt:filetime>
  </property>
  <property fmtid="{D5CDD505-2E9C-101B-9397-08002B2CF9AE}" pid="5" name="Producer">
    <vt:lpwstr>Adobe Acrobat 26.1 Image Conversion Plug-in</vt:lpwstr>
  </property>
</Properties>
</file>